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61" r:id="rId2"/>
    <p:sldId id="266" r:id="rId3"/>
    <p:sldId id="267" r:id="rId4"/>
    <p:sldId id="301" r:id="rId5"/>
    <p:sldId id="318" r:id="rId6"/>
    <p:sldId id="314" r:id="rId7"/>
    <p:sldId id="277" r:id="rId8"/>
    <p:sldId id="278" r:id="rId9"/>
    <p:sldId id="300" r:id="rId10"/>
    <p:sldId id="316" r:id="rId11"/>
    <p:sldId id="319" r:id="rId12"/>
    <p:sldId id="289" r:id="rId13"/>
    <p:sldId id="290" r:id="rId14"/>
    <p:sldId id="292" r:id="rId15"/>
    <p:sldId id="262" r:id="rId16"/>
    <p:sldId id="264" r:id="rId17"/>
    <p:sldId id="307" r:id="rId18"/>
    <p:sldId id="308" r:id="rId19"/>
    <p:sldId id="302" r:id="rId20"/>
    <p:sldId id="304" r:id="rId21"/>
    <p:sldId id="309" r:id="rId22"/>
    <p:sldId id="260" r:id="rId23"/>
    <p:sldId id="294" r:id="rId24"/>
    <p:sldId id="295" r:id="rId25"/>
    <p:sldId id="298" r:id="rId26"/>
    <p:sldId id="310" r:id="rId27"/>
  </p:sldIdLst>
  <p:sldSz cx="9144000" cy="6858000" type="screen4x3"/>
  <p:notesSz cx="7010400" cy="92964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83547" autoAdjust="0"/>
  </p:normalViewPr>
  <p:slideViewPr>
    <p:cSldViewPr>
      <p:cViewPr varScale="1">
        <p:scale>
          <a:sx n="92" d="100"/>
          <a:sy n="92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05C7288-6B9A-4C25-87B0-935BDA6C3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defTabSz="93092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092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defTabSz="93092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092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08CA614-DE69-4076-AEAE-EFFC652DA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5D21143E-857F-4742-9B1B-8654D455B804}" type="slidenum">
              <a:rPr lang="en-US" smtClean="0"/>
              <a:pPr defTabSz="930275"/>
              <a:t>22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Schematic showing dam and flood wave through Taunton.  Important depth/timing information provided in the text box.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EB2FFA-1EDA-4177-946D-C1310CE1CD48}" type="slidenum">
              <a:rPr lang="en-US" smtClean="0"/>
              <a:pPr defTabSz="930275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392C7-99A1-4ABD-B4F1-589987A6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C3E42-6D52-4882-A5A4-E7CD856DD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DCA7B-83FA-4760-A68E-98A2D1327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832E-2160-4C79-A296-2623492EE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EA190-1CEA-43CF-BD89-9B4F90B8D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094B-83FE-4776-A1B9-E37C77878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8494F-92CD-4311-8754-F0C76984C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3130D-A732-4326-BDB6-0276CC566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0D597-2C42-4B8F-880B-C166C994A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A1B88-DD55-4BD1-A1B3-5B19AF5E0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B58D6-4EFD-42EA-84E9-80EA8F4CB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593EBB4-9938-4862-8ED5-D30D6FD4B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DSCN0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41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DSCN02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72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 Review of the </a:t>
            </a:r>
            <a:br>
              <a:rPr lang="en-US" b="1" dirty="0" smtClean="0"/>
            </a:br>
            <a:r>
              <a:rPr lang="en-US" b="1" dirty="0" err="1" smtClean="0"/>
              <a:t>Whittenton</a:t>
            </a:r>
            <a:r>
              <a:rPr lang="en-US" b="1" dirty="0" smtClean="0"/>
              <a:t> Dam Crisis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3352800"/>
            <a:ext cx="46482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Nicole M. Belk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Senior Service Hydrologist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NWS Weather Forecast Office, Taunton, MA 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0" y="3352800"/>
            <a:ext cx="464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David R.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Vallee</a:t>
            </a:r>
            <a:endParaRPr lang="en-US" sz="20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Hydrologist-in-Charge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NWS Northeast River Forecast Center, Taunton, 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11268" name="Picture 2" descr="reanal_20051014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ainfall_101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24 Hour Precipitation for October 14</a:t>
            </a:r>
            <a:r>
              <a:rPr lang="en-US" sz="3200" baseline="30000"/>
              <a:t>th</a:t>
            </a:r>
            <a:r>
              <a:rPr lang="en-US" sz="3200"/>
              <a:t>, 2005</a:t>
            </a:r>
          </a:p>
        </p:txBody>
      </p:sp>
      <p:pic>
        <p:nvPicPr>
          <p:cNvPr id="44036" name="Picture 4" descr="1_obs_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83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5257800" y="4495800"/>
            <a:ext cx="457200" cy="457200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ainfall_1015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24 Hour Precipitation for October 15</a:t>
            </a:r>
            <a:r>
              <a:rPr lang="en-US" sz="3200" baseline="30000"/>
              <a:t>th</a:t>
            </a:r>
            <a:r>
              <a:rPr lang="en-US" sz="3200"/>
              <a:t>, 2005</a:t>
            </a:r>
          </a:p>
        </p:txBody>
      </p:sp>
      <p:pic>
        <p:nvPicPr>
          <p:cNvPr id="12292" name="Picture 4" descr="1_obs_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83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5257800" y="4495800"/>
            <a:ext cx="457200" cy="457200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ainfall_1016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24 Hour Precipitation for October 16</a:t>
            </a:r>
            <a:r>
              <a:rPr lang="en-US" sz="3200" baseline="30000"/>
              <a:t>th</a:t>
            </a:r>
            <a:r>
              <a:rPr lang="en-US" sz="3200"/>
              <a:t>, 2005</a:t>
            </a:r>
          </a:p>
        </p:txBody>
      </p:sp>
      <p:pic>
        <p:nvPicPr>
          <p:cNvPr id="13316" name="Picture 4" descr="1_obs_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83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5257800" y="4495800"/>
            <a:ext cx="457200" cy="457200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629400" y="5365750"/>
            <a:ext cx="217963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SE Massachusetts</a:t>
            </a:r>
          </a:p>
          <a:p>
            <a:r>
              <a:rPr lang="en-US"/>
              <a:t>Event Total: 6-8”</a:t>
            </a:r>
          </a:p>
          <a:p>
            <a:r>
              <a:rPr lang="en-US" sz="1600"/>
              <a:t>(most of this fell in a 6 to 12 hour period)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Examining the Potential Dam Failure(s)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Crisis began 3 pm, Monday, Oct 17</a:t>
            </a:r>
            <a:r>
              <a:rPr lang="en-US" sz="2800" baseline="30000" smtClean="0"/>
              <a:t>th</a:t>
            </a:r>
          </a:p>
          <a:p>
            <a:pPr lvl="1" eaLnBrk="1" hangingPunct="1"/>
            <a:r>
              <a:rPr lang="en-US" sz="2400" smtClean="0"/>
              <a:t>Taunton EMA called in the imminent failure of Whittenton Dam on the Mill River</a:t>
            </a:r>
          </a:p>
          <a:p>
            <a:pPr lvl="2" eaLnBrk="1" hangingPunct="1"/>
            <a:r>
              <a:rPr lang="en-US" sz="2000" smtClean="0"/>
              <a:t>Just upstream of the city center</a:t>
            </a:r>
          </a:p>
          <a:p>
            <a:pPr eaLnBrk="1" hangingPunct="1"/>
            <a:r>
              <a:rPr lang="en-US" sz="2800" smtClean="0"/>
              <a:t>Two structures at risk:</a:t>
            </a:r>
          </a:p>
          <a:p>
            <a:pPr eaLnBrk="1" hangingPunct="1"/>
            <a:r>
              <a:rPr lang="en-US" sz="2800" smtClean="0"/>
              <a:t>Most immediate concern: Whittenton Dam</a:t>
            </a:r>
          </a:p>
          <a:p>
            <a:pPr lvl="1" eaLnBrk="1" hangingPunct="1"/>
            <a:r>
              <a:rPr lang="en-US" sz="2400" smtClean="0"/>
              <a:t>Built in the late 1800s, limited refurbishment in 1950s</a:t>
            </a:r>
          </a:p>
          <a:p>
            <a:pPr eaLnBrk="1" hangingPunct="1"/>
            <a:r>
              <a:rPr lang="en-US" sz="2800" smtClean="0"/>
              <a:t>Complicating matters: Morey’s Bridge Dam</a:t>
            </a:r>
          </a:p>
          <a:p>
            <a:pPr lvl="1" eaLnBrk="1" hangingPunct="1"/>
            <a:r>
              <a:rPr lang="en-US" sz="2400" smtClean="0"/>
              <a:t>Holding back Lake Sabattia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5364" name="Picture 4" descr="w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6"/>
          <p:cNvSpPr>
            <a:spLocks noChangeShapeType="1"/>
          </p:cNvSpPr>
          <p:nvPr/>
        </p:nvSpPr>
        <p:spPr bwMode="auto">
          <a:xfrm flipH="1">
            <a:off x="3124200" y="4419600"/>
            <a:ext cx="304800" cy="1524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 flipH="1">
            <a:off x="2895600" y="2133600"/>
            <a:ext cx="304800" cy="1524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mapimage?MAPDATA=6XqcTed6wXVGgPQK9SY1wo9tZ64vw5RcPdafSIgRb1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Oval 6"/>
          <p:cNvSpPr>
            <a:spLocks noChangeArrowheads="1"/>
          </p:cNvSpPr>
          <p:nvPr/>
        </p:nvSpPr>
        <p:spPr bwMode="auto">
          <a:xfrm>
            <a:off x="1676400" y="2209800"/>
            <a:ext cx="4724400" cy="28956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flipV="1">
            <a:off x="1752600" y="152400"/>
            <a:ext cx="457200" cy="762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6"/>
          <p:cNvSpPr>
            <a:spLocks noRot="1" noChangeArrowheads="1"/>
          </p:cNvSpPr>
          <p:nvPr/>
        </p:nvSpPr>
        <p:spPr bwMode="auto">
          <a:xfrm>
            <a:off x="76200" y="685800"/>
            <a:ext cx="2743200" cy="838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Whittenton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Pond Dam</a:t>
            </a:r>
          </a:p>
        </p:txBody>
      </p:sp>
      <p:cxnSp>
        <p:nvCxnSpPr>
          <p:cNvPr id="16390" name="Straight Arrow Connector 6"/>
          <p:cNvCxnSpPr>
            <a:cxnSpLocks noChangeShapeType="1"/>
            <a:stCxn id="5" idx="0"/>
            <a:endCxn id="16388" idx="0"/>
          </p:cNvCxnSpPr>
          <p:nvPr/>
        </p:nvCxnSpPr>
        <p:spPr bwMode="auto">
          <a:xfrm rot="5400000" flipH="1" flipV="1">
            <a:off x="1371600" y="304800"/>
            <a:ext cx="457200" cy="30480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Rectangle 6"/>
          <p:cNvSpPr>
            <a:spLocks noRot="1" noChangeArrowheads="1"/>
          </p:cNvSpPr>
          <p:nvPr/>
        </p:nvSpPr>
        <p:spPr bwMode="auto">
          <a:xfrm>
            <a:off x="6172200" y="1905000"/>
            <a:ext cx="2743200" cy="838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Downtown Taunton, MA</a:t>
            </a:r>
          </a:p>
        </p:txBody>
      </p:sp>
      <p:cxnSp>
        <p:nvCxnSpPr>
          <p:cNvPr id="16392" name="Straight Arrow Connector 9"/>
          <p:cNvCxnSpPr>
            <a:cxnSpLocks noChangeShapeType="1"/>
            <a:stCxn id="9" idx="1"/>
          </p:cNvCxnSpPr>
          <p:nvPr/>
        </p:nvCxnSpPr>
        <p:spPr bwMode="auto">
          <a:xfrm rot="10800000" flipV="1">
            <a:off x="4419600" y="2324100"/>
            <a:ext cx="1752600" cy="118110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NWS Capabilities</a:t>
            </a:r>
            <a:br>
              <a:rPr lang="en-US" sz="3600" dirty="0" smtClean="0"/>
            </a:br>
            <a:r>
              <a:rPr lang="en-US" sz="2800" i="1" dirty="0" smtClean="0">
                <a:solidFill>
                  <a:srgbClr val="FFFF00"/>
                </a:solidFill>
              </a:rPr>
              <a:t>What we need from you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800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Have your local NWS office high on the local notification list for dams in your area</a:t>
            </a:r>
          </a:p>
          <a:p>
            <a:pPr lvl="1">
              <a:defRPr/>
            </a:pPr>
            <a:r>
              <a:rPr lang="en-US" sz="2400" dirty="0" smtClean="0"/>
              <a:t>High Hazard dams have Emergency Action Plans (EAPs) – ensure the NWS is high on the notification tree</a:t>
            </a:r>
          </a:p>
          <a:p>
            <a:pPr>
              <a:defRPr/>
            </a:pPr>
            <a:r>
              <a:rPr lang="en-US" sz="2800" dirty="0" smtClean="0"/>
              <a:t>Most important information for the dam:</a:t>
            </a:r>
          </a:p>
          <a:p>
            <a:pPr lvl="1">
              <a:defRPr/>
            </a:pPr>
            <a:r>
              <a:rPr lang="en-US" sz="2400" dirty="0" smtClean="0"/>
              <a:t>The </a:t>
            </a:r>
            <a:r>
              <a:rPr lang="en-US" sz="2400" b="1" i="1" u="sng" dirty="0" smtClean="0"/>
              <a:t>correct</a:t>
            </a:r>
            <a:r>
              <a:rPr lang="en-US" sz="2400" dirty="0" smtClean="0"/>
              <a:t> name of the dam!</a:t>
            </a:r>
          </a:p>
          <a:p>
            <a:pPr lvl="1">
              <a:defRPr/>
            </a:pPr>
            <a:r>
              <a:rPr lang="en-US" sz="2400" dirty="0" smtClean="0"/>
              <a:t>County &amp; town the dam is located</a:t>
            </a:r>
          </a:p>
          <a:p>
            <a:pPr lvl="1">
              <a:defRPr/>
            </a:pPr>
            <a:r>
              <a:rPr lang="en-US" sz="2400" dirty="0" smtClean="0"/>
              <a:t>River, stream or lake the dam is on</a:t>
            </a:r>
          </a:p>
          <a:p>
            <a:pPr lvl="1">
              <a:defRPr/>
            </a:pPr>
            <a:r>
              <a:rPr lang="en-US" sz="2400" dirty="0" smtClean="0"/>
              <a:t>NID or State ID, Dam Type (earth, concrete)</a:t>
            </a:r>
          </a:p>
          <a:p>
            <a:pPr lvl="1">
              <a:defRPr/>
            </a:pPr>
            <a:r>
              <a:rPr lang="en-US" sz="2400" dirty="0" smtClean="0"/>
              <a:t>Condition of the dam</a:t>
            </a:r>
          </a:p>
          <a:p>
            <a:pPr lvl="2">
              <a:defRPr/>
            </a:pPr>
            <a:r>
              <a:rPr lang="en-US" sz="2000" dirty="0" smtClean="0"/>
              <a:t>Width of breach</a:t>
            </a:r>
          </a:p>
          <a:p>
            <a:pPr lvl="2">
              <a:defRPr/>
            </a:pPr>
            <a:r>
              <a:rPr lang="en-US" sz="2000" dirty="0" smtClean="0"/>
              <a:t>Is the failure in progress or imminent</a:t>
            </a:r>
          </a:p>
          <a:p>
            <a:pPr lvl="2">
              <a:defRPr/>
            </a:pPr>
            <a:r>
              <a:rPr lang="en-US" sz="2000" dirty="0" smtClean="0"/>
              <a:t>Is the pool/lake full, ½ full, etc.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NWS Capabilities</a:t>
            </a:r>
            <a:br>
              <a:rPr lang="en-US" sz="3600" dirty="0" smtClean="0"/>
            </a:br>
            <a:r>
              <a:rPr lang="en-US" sz="2800" i="1" dirty="0" smtClean="0">
                <a:solidFill>
                  <a:srgbClr val="FFFF00"/>
                </a:solidFill>
              </a:rPr>
              <a:t>What we will provide you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752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Initial estimate of flood wave and the time to reach the nearest downstream location</a:t>
            </a:r>
          </a:p>
          <a:p>
            <a:pPr lvl="1">
              <a:defRPr/>
            </a:pPr>
            <a:r>
              <a:rPr lang="en-US" sz="2000" dirty="0" smtClean="0"/>
              <a:t>For </a:t>
            </a:r>
            <a:r>
              <a:rPr lang="en-US" sz="2000" dirty="0" err="1" smtClean="0"/>
              <a:t>Whittenton</a:t>
            </a:r>
            <a:r>
              <a:rPr lang="en-US" sz="2000" dirty="0" smtClean="0"/>
              <a:t> Dam – a Flash Flood Warning was issued almost immediately after notification from EMA</a:t>
            </a:r>
          </a:p>
          <a:p>
            <a:pPr lvl="1">
              <a:defRPr/>
            </a:pPr>
            <a:r>
              <a:rPr lang="en-US" sz="2000" dirty="0" smtClean="0"/>
              <a:t>Time to fail = 5 minutes;  a flood wave producing a peak depth of 5 feet reaching downtown Taunton in ~ 20 minutes</a:t>
            </a:r>
          </a:p>
        </p:txBody>
      </p:sp>
      <p:pic>
        <p:nvPicPr>
          <p:cNvPr id="18436" name="Picture 5" descr="C:\Documents and Settings\david.vallee\Desktop\damcat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:\Documents and Settings\david.vallee\Desktop\damcatestim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76600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6858000" y="4495800"/>
            <a:ext cx="2133600" cy="228600"/>
          </a:xfrm>
          <a:prstGeom prst="rect">
            <a:avLst/>
          </a:prstGeom>
          <a:solidFill>
            <a:schemeClr val="accent3">
              <a:lumMod val="40000"/>
              <a:lumOff val="60000"/>
              <a:alpha val="17000"/>
            </a:schemeClr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181600"/>
            <a:ext cx="4114800" cy="152400"/>
          </a:xfrm>
          <a:prstGeom prst="rect">
            <a:avLst/>
          </a:prstGeom>
          <a:solidFill>
            <a:schemeClr val="accent3">
              <a:lumMod val="40000"/>
              <a:lumOff val="60000"/>
              <a:alpha val="17000"/>
            </a:schemeClr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43400" y="5867400"/>
            <a:ext cx="2286000" cy="228600"/>
          </a:xfrm>
          <a:prstGeom prst="rect">
            <a:avLst/>
          </a:prstGeom>
          <a:solidFill>
            <a:schemeClr val="accent3">
              <a:lumMod val="40000"/>
              <a:lumOff val="60000"/>
              <a:alpha val="17000"/>
            </a:schemeClr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taun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95325"/>
            <a:ext cx="7239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1066800"/>
            <a:ext cx="41148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800000"/>
                </a:solidFill>
              </a:rPr>
              <a:t>Scenario One:  </a:t>
            </a:r>
            <a:r>
              <a:rPr lang="en-US" sz="3600" dirty="0" err="1" smtClean="0">
                <a:solidFill>
                  <a:srgbClr val="800000"/>
                </a:solidFill>
              </a:rPr>
              <a:t>Whittenton</a:t>
            </a:r>
            <a:r>
              <a:rPr lang="en-US" sz="3600" dirty="0" smtClean="0">
                <a:solidFill>
                  <a:srgbClr val="800000"/>
                </a:solidFill>
              </a:rPr>
              <a:t> Fails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762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Additional Capabilities</a:t>
            </a:r>
            <a:b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800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If Time Allows!</a:t>
            </a:r>
            <a:endParaRPr lang="en-US" sz="36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Objectives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Review Hydro-meteorological evolution of events leading up to the potential dam failure</a:t>
            </a:r>
          </a:p>
          <a:p>
            <a:pPr eaLnBrk="1" hangingPunct="1">
              <a:defRPr/>
            </a:pPr>
            <a:r>
              <a:rPr lang="en-US" sz="2800" dirty="0" smtClean="0"/>
              <a:t>Examine the flood potential should the </a:t>
            </a:r>
            <a:r>
              <a:rPr lang="en-US" sz="2800" dirty="0" err="1" smtClean="0"/>
              <a:t>Whittenton</a:t>
            </a:r>
            <a:r>
              <a:rPr lang="en-US" sz="2800" dirty="0" smtClean="0"/>
              <a:t> Pond and/or Morey’s Bridge Dam had failed</a:t>
            </a:r>
          </a:p>
          <a:p>
            <a:pPr eaLnBrk="1" hangingPunct="1">
              <a:defRPr/>
            </a:pPr>
            <a:r>
              <a:rPr lang="en-US" sz="2800" dirty="0" smtClean="0"/>
              <a:t>Discuss the WFO/RFC capabilities to provide support during dam failure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hi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554672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City of interest:  Taunton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Time elapsed from failure to Peak depth at Taunton:  8-14 minutes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Peak depth of flood:  5.4 feet – flood elevation exceeded for 1 hour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taun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95325"/>
            <a:ext cx="7239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762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Additional Capabilities</a:t>
            </a:r>
            <a:b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800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If Time Allows!</a:t>
            </a:r>
            <a:endParaRPr lang="en-US" sz="36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67200" y="12192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Scenario Two:  Morey’s Bridge and </a:t>
            </a:r>
            <a:r>
              <a:rPr lang="en-US" sz="3200" kern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Whittenton</a:t>
            </a:r>
            <a:r>
              <a:rPr lang="en-US" sz="3200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Fail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0" y="554672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City of interest:  Taunton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Time elapsed from failure to Peak depth at Taunton:  20 minutes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Peak depth of flood:  6.9 feet  - flood elevation exceeded for ~ 12-18 hours</a:t>
            </a:r>
          </a:p>
        </p:txBody>
      </p:sp>
      <p:pic>
        <p:nvPicPr>
          <p:cNvPr id="22531" name="Picture 4" descr="whit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As for the eventual outcome…</a:t>
            </a:r>
            <a:br>
              <a:rPr lang="en-US" sz="4000" dirty="0" smtClean="0"/>
            </a:br>
            <a:r>
              <a:rPr lang="en-US" sz="2400" i="1" dirty="0" smtClean="0">
                <a:solidFill>
                  <a:srgbClr val="FFC000"/>
                </a:solidFill>
              </a:rPr>
              <a:t>A near-failure as the USACE was successful in an emergency operation to draw down the pool and gracefully take down the dam! </a:t>
            </a:r>
            <a:endParaRPr lang="en-US" sz="2400" dirty="0" smtClean="0">
              <a:solidFill>
                <a:srgbClr val="FFC000"/>
              </a:solidFill>
            </a:endParaRPr>
          </a:p>
        </p:txBody>
      </p:sp>
      <p:pic>
        <p:nvPicPr>
          <p:cNvPr id="24579" name="Picture 6" descr="DSCN0259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905000"/>
            <a:ext cx="4419600" cy="3962400"/>
          </a:xfrm>
          <a:noFill/>
        </p:spPr>
      </p:pic>
      <p:pic>
        <p:nvPicPr>
          <p:cNvPr id="24580" name="Picture 8" descr="DSCN0258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905000"/>
            <a:ext cx="4572000" cy="3962400"/>
          </a:xfrm>
          <a:noFill/>
        </p:spPr>
      </p:pic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0" y="58674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 just a matter of hours – note the bowing of the wooden structure!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USACE to the rescue – While NWS watched Hurricane Wilma like a Hawk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FFC000"/>
                </a:solidFill>
              </a:rPr>
              <a:t>They need 84 hours to pull this off – Hurricane Wilma brought rains as forecast ~ hour 96!</a:t>
            </a:r>
            <a:endParaRPr lang="en-US" sz="2800" dirty="0" smtClean="0">
              <a:solidFill>
                <a:srgbClr val="FFC000"/>
              </a:solidFill>
            </a:endParaRPr>
          </a:p>
        </p:txBody>
      </p:sp>
      <p:pic>
        <p:nvPicPr>
          <p:cNvPr id="25603" name="Picture 5" descr="wh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28800"/>
            <a:ext cx="4876800" cy="4233863"/>
          </a:xfrm>
          <a:noFill/>
        </p:spPr>
      </p:pic>
      <p:pic>
        <p:nvPicPr>
          <p:cNvPr id="25604" name="Picture 6" descr="wh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828800"/>
            <a:ext cx="4191000" cy="4191000"/>
          </a:xfrm>
          <a:noFill/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914400" y="6096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During The Flooding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5715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The New Dam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NWS Response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WFO Taunton was notified 3 pm October 17</a:t>
            </a:r>
            <a:r>
              <a:rPr lang="en-US" sz="2800" baseline="30000" smtClean="0"/>
              <a:t>th</a:t>
            </a:r>
            <a:r>
              <a:rPr lang="en-US" sz="2800" smtClean="0"/>
              <a:t> – Flash Flood Warning was issued for imminent failure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Upon issuance, the city of Taunton ordered evacuations of all downstream areas in the floodplain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Shut down businesses, schools, city offices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RFC/WFO teamed to produce dam breach simulations (DamCrest)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WFO/RFC provided both remote and on-site Decision Support to the city of Taunton through the following weekend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DSCN0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41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DSCN02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72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 Review of the </a:t>
            </a:r>
            <a:br>
              <a:rPr lang="en-US" b="1" dirty="0" smtClean="0"/>
            </a:br>
            <a:r>
              <a:rPr lang="en-US" b="1" dirty="0" err="1" smtClean="0"/>
              <a:t>Whittenton</a:t>
            </a:r>
            <a:r>
              <a:rPr lang="en-US" b="1" dirty="0" smtClean="0"/>
              <a:t> Dam Crisis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3352800"/>
            <a:ext cx="46482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Nicole M. Belk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Senior Service Hydrologist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NWS Weather Forecast Office, Taunton, MA 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0" y="3352800"/>
            <a:ext cx="464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David R. </a:t>
            </a:r>
            <a:r>
              <a:rPr lang="en-US" sz="20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Vallee</a:t>
            </a:r>
            <a:endParaRPr lang="en-US" sz="20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Hydrologist-in-Charge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NWS Northeast River Forecast Center, Taunton, 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Hydro-met perspective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 to back prolific rainfall events</a:t>
            </a:r>
          </a:p>
          <a:p>
            <a:pPr lvl="1" eaLnBrk="1" hangingPunct="1"/>
            <a:r>
              <a:rPr lang="en-US" smtClean="0"/>
              <a:t>October 7-9 and October 13-16</a:t>
            </a:r>
          </a:p>
          <a:p>
            <a:pPr eaLnBrk="1" hangingPunct="1"/>
            <a:r>
              <a:rPr lang="en-US" smtClean="0"/>
              <a:t>First system dropped 3-5 inches</a:t>
            </a:r>
          </a:p>
          <a:p>
            <a:pPr eaLnBrk="1" hangingPunct="1"/>
            <a:r>
              <a:rPr lang="en-US" smtClean="0"/>
              <a:t>Second system dropped 6-8 inches</a:t>
            </a:r>
          </a:p>
          <a:p>
            <a:pPr eaLnBrk="1" hangingPunct="1"/>
            <a:r>
              <a:rPr lang="en-US" smtClean="0"/>
              <a:t>Both systems were linked to the deep tropics – deep moisture plume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Round One:</a:t>
            </a:r>
            <a:br>
              <a:rPr lang="en-US" sz="4000" smtClean="0"/>
            </a:br>
            <a:r>
              <a:rPr lang="en-US" sz="4000" smtClean="0"/>
              <a:t>Tropical Storm Tammy remnants and a slow moving frontal system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October 7-9,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6148" name="Picture 5" descr="Daily 7:00 AM E.S.T. Surface Map and Station Wea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7172" name="Picture 2" descr="reanal_2005100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ainfall_1008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24 Hour Precipitation for October 8</a:t>
            </a:r>
            <a:r>
              <a:rPr lang="en-US" sz="3200" baseline="30000"/>
              <a:t>th</a:t>
            </a:r>
            <a:r>
              <a:rPr lang="en-US" sz="3200"/>
              <a:t>, 2005</a:t>
            </a:r>
          </a:p>
        </p:txBody>
      </p:sp>
      <p:pic>
        <p:nvPicPr>
          <p:cNvPr id="8196" name="Picture 4" descr="1_obs_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83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5257800" y="4495800"/>
            <a:ext cx="457200" cy="457200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ainfall_100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24 Hour Precipitation for October 9</a:t>
            </a:r>
            <a:r>
              <a:rPr lang="en-US" sz="3200" baseline="30000"/>
              <a:t>th</a:t>
            </a:r>
            <a:r>
              <a:rPr lang="en-US" sz="3200"/>
              <a:t>, 2005</a:t>
            </a:r>
          </a:p>
        </p:txBody>
      </p:sp>
      <p:pic>
        <p:nvPicPr>
          <p:cNvPr id="9220" name="Picture 4" descr="1_obs_le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83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5257800" y="4495800"/>
            <a:ext cx="457200" cy="457200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42125" y="5365750"/>
            <a:ext cx="1966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 Massachusetts</a:t>
            </a:r>
          </a:p>
          <a:p>
            <a:r>
              <a:rPr lang="en-US"/>
              <a:t>Event Total: 3-5”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Round Two:</a:t>
            </a:r>
            <a:br>
              <a:rPr lang="en-US" sz="4000" smtClean="0"/>
            </a:br>
            <a:r>
              <a:rPr lang="en-US" sz="4000" smtClean="0"/>
              <a:t>Off-shore storm development and remnants of Subtropical TD 22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October 13-16,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656</TotalTime>
  <Words>664</Words>
  <Application>Microsoft Office PowerPoint</Application>
  <PresentationFormat>On-screen Show (4:3)</PresentationFormat>
  <Paragraphs>89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Tahoma</vt:lpstr>
      <vt:lpstr>Arial</vt:lpstr>
      <vt:lpstr>Wingdings</vt:lpstr>
      <vt:lpstr>Textured</vt:lpstr>
      <vt:lpstr>A Review of the  Whittenton Dam Crisis</vt:lpstr>
      <vt:lpstr>Objectives</vt:lpstr>
      <vt:lpstr>Hydro-met perspective</vt:lpstr>
      <vt:lpstr>Round One: Tropical Storm Tammy remnants and a slow moving frontal system</vt:lpstr>
      <vt:lpstr>Slide 5</vt:lpstr>
      <vt:lpstr>Slide 6</vt:lpstr>
      <vt:lpstr>Slide 7</vt:lpstr>
      <vt:lpstr>Slide 8</vt:lpstr>
      <vt:lpstr>Round Two: Off-shore storm development and remnants of Subtropical TD 22</vt:lpstr>
      <vt:lpstr>Slide 10</vt:lpstr>
      <vt:lpstr>Slide 11</vt:lpstr>
      <vt:lpstr>Slide 12</vt:lpstr>
      <vt:lpstr>Slide 13</vt:lpstr>
      <vt:lpstr>Examining the Potential Dam Failure(s)</vt:lpstr>
      <vt:lpstr>Slide 15</vt:lpstr>
      <vt:lpstr>Slide 16</vt:lpstr>
      <vt:lpstr>NWS Capabilities What we need from you</vt:lpstr>
      <vt:lpstr>NWS Capabilities What we will provide you</vt:lpstr>
      <vt:lpstr>Scenario One:  Whittenton Fails</vt:lpstr>
      <vt:lpstr>Slide 20</vt:lpstr>
      <vt:lpstr>Slide 21</vt:lpstr>
      <vt:lpstr>Slide 22</vt:lpstr>
      <vt:lpstr>As for the eventual outcome… A near-failure as the USACE was successful in an emergency operation to draw down the pool and gracefully take down the dam! </vt:lpstr>
      <vt:lpstr>USACE to the rescue – While NWS watched Hurricane Wilma like a Hawk They need 84 hours to pull this off – Hurricane Wilma brought rains as forecast ~ hour 96!</vt:lpstr>
      <vt:lpstr>NWS Response</vt:lpstr>
      <vt:lpstr>A Review of the  Whittenton Dam Crisis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davev</dc:creator>
  <cp:lastModifiedBy>david.vallee</cp:lastModifiedBy>
  <cp:revision>51</cp:revision>
  <dcterms:created xsi:type="dcterms:W3CDTF">2007-02-26T15:26:46Z</dcterms:created>
  <dcterms:modified xsi:type="dcterms:W3CDTF">2010-05-26T21:21:26Z</dcterms:modified>
</cp:coreProperties>
</file>